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sldIdLst>
    <p:sldId id="256" r:id="rId2"/>
    <p:sldId id="263" r:id="rId3"/>
    <p:sldId id="260" r:id="rId4"/>
    <p:sldId id="257" r:id="rId5"/>
    <p:sldId id="265" r:id="rId6"/>
    <p:sldId id="262" r:id="rId7"/>
    <p:sldId id="258" r:id="rId8"/>
    <p:sldId id="264" r:id="rId9"/>
    <p:sldId id="261" r:id="rId10"/>
    <p:sldId id="266" r:id="rId11"/>
    <p:sldId id="25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15" autoAdjust="0"/>
    <p:restoredTop sz="68081" autoAdjust="0"/>
  </p:normalViewPr>
  <p:slideViewPr>
    <p:cSldViewPr snapToGrid="0">
      <p:cViewPr varScale="1">
        <p:scale>
          <a:sx n="59" d="100"/>
          <a:sy n="59" d="100"/>
        </p:scale>
        <p:origin x="-1232"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9"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6064E9-7497-4A40-968E-2D02D348DFD3}" type="datetimeFigureOut">
              <a:rPr lang="en-NZ" smtClean="0"/>
              <a:t>11/13/17</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2D007E-FC6B-482F-B9E4-A114BA8BEDFF}" type="slidenum">
              <a:rPr lang="en-NZ" smtClean="0"/>
              <a:t>‹#›</a:t>
            </a:fld>
            <a:endParaRPr lang="en-NZ"/>
          </a:p>
        </p:txBody>
      </p:sp>
    </p:spTree>
    <p:extLst>
      <p:ext uri="{BB962C8B-B14F-4D97-AF65-F5344CB8AC3E}">
        <p14:creationId xmlns:p14="http://schemas.microsoft.com/office/powerpoint/2010/main" val="3786369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NZ" sz="1200" b="0" i="0" kern="1200" dirty="0">
                <a:solidFill>
                  <a:schemeClr val="tx1"/>
                </a:solidFill>
                <a:effectLst/>
                <a:latin typeface="+mn-lt"/>
                <a:ea typeface="+mn-ea"/>
                <a:cs typeface="+mn-cs"/>
              </a:rPr>
              <a:t/>
            </a:r>
            <a:br>
              <a:rPr lang="en-NZ" sz="1200" b="0" i="0" kern="1200" dirty="0">
                <a:solidFill>
                  <a:schemeClr val="tx1"/>
                </a:solidFill>
                <a:effectLst/>
                <a:latin typeface="+mn-lt"/>
                <a:ea typeface="+mn-ea"/>
                <a:cs typeface="+mn-cs"/>
              </a:rPr>
            </a:br>
            <a:endParaRPr lang="en-NZ" sz="1200" b="0" i="0" kern="1200" dirty="0">
              <a:solidFill>
                <a:schemeClr val="tx1"/>
              </a:solidFill>
              <a:effectLst/>
              <a:latin typeface="+mn-lt"/>
              <a:ea typeface="+mn-ea"/>
              <a:cs typeface="+mn-cs"/>
            </a:endParaRPr>
          </a:p>
          <a:p>
            <a:pPr fontAlgn="base"/>
            <a:r>
              <a:rPr lang="en-NZ" sz="1200" b="0" i="0" kern="1200" dirty="0">
                <a:solidFill>
                  <a:schemeClr val="tx1"/>
                </a:solidFill>
                <a:effectLst/>
                <a:latin typeface="+mn-lt"/>
                <a:ea typeface="+mn-ea"/>
                <a:cs typeface="+mn-cs"/>
              </a:rPr>
              <a:t>Galileo Galilei was born on 15 February 1564, in Pisa, Italy. </a:t>
            </a:r>
          </a:p>
          <a:p>
            <a:pPr fontAlgn="base"/>
            <a:endParaRPr lang="en-NZ" sz="1200" b="0" i="0" kern="1200" dirty="0">
              <a:solidFill>
                <a:schemeClr val="tx1"/>
              </a:solidFill>
              <a:effectLst/>
              <a:latin typeface="+mn-lt"/>
              <a:ea typeface="+mn-ea"/>
              <a:cs typeface="+mn-cs"/>
            </a:endParaRPr>
          </a:p>
          <a:p>
            <a:pPr fontAlgn="base"/>
            <a:r>
              <a:rPr lang="en-NZ" sz="1200" b="0" i="0" kern="1200" dirty="0">
                <a:solidFill>
                  <a:schemeClr val="tx1"/>
                </a:solidFill>
                <a:effectLst/>
                <a:latin typeface="+mn-lt"/>
                <a:ea typeface="+mn-ea"/>
                <a:cs typeface="+mn-cs"/>
              </a:rPr>
              <a:t>Originally a lutenist, he soon became interested in mathematics and physics.  He pursued a career as a practical mathematician. </a:t>
            </a:r>
          </a:p>
          <a:p>
            <a:endParaRPr lang="en-NZ" sz="1200" b="0" i="0" kern="1200" dirty="0">
              <a:solidFill>
                <a:schemeClr val="tx1"/>
              </a:solidFill>
              <a:effectLst/>
              <a:latin typeface="+mn-lt"/>
              <a:ea typeface="+mn-ea"/>
              <a:cs typeface="+mn-cs"/>
            </a:endParaRPr>
          </a:p>
          <a:p>
            <a:r>
              <a:rPr lang="en-NZ" sz="1200" b="0" i="0" kern="1200" dirty="0">
                <a:solidFill>
                  <a:schemeClr val="tx1"/>
                </a:solidFill>
                <a:effectLst/>
                <a:latin typeface="+mn-lt"/>
                <a:ea typeface="+mn-ea"/>
                <a:cs typeface="+mn-cs"/>
              </a:rPr>
              <a:t>Galileo is best known for his contribution in the scientific revolution (Anonymous, 2017)</a:t>
            </a:r>
            <a:endParaRPr lang="en-NZ" dirty="0"/>
          </a:p>
          <a:p>
            <a:endParaRPr lang="en-NZ" dirty="0"/>
          </a:p>
          <a:p>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1</a:t>
            </a:fld>
            <a:endParaRPr lang="en-NZ"/>
          </a:p>
        </p:txBody>
      </p:sp>
    </p:spTree>
    <p:extLst>
      <p:ext uri="{BB962C8B-B14F-4D97-AF65-F5344CB8AC3E}">
        <p14:creationId xmlns:p14="http://schemas.microsoft.com/office/powerpoint/2010/main" val="795831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10</a:t>
            </a:fld>
            <a:endParaRPr lang="en-NZ"/>
          </a:p>
        </p:txBody>
      </p:sp>
    </p:spTree>
    <p:extLst>
      <p:ext uri="{BB962C8B-B14F-4D97-AF65-F5344CB8AC3E}">
        <p14:creationId xmlns:p14="http://schemas.microsoft.com/office/powerpoint/2010/main" val="322943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The "Scientific Revolution" refers to changes in thought &amp; belief, to changes in social &amp; institutional organization, that happened in Europe between roughly 1550-1700 (Hatch, 2017). It started with Nicholas Copernicus (1473-1543), who proposed a heliocentric (sun-</a:t>
            </a:r>
            <a:r>
              <a:rPr lang="en-NZ" sz="1200" b="0" i="0" kern="1200" dirty="0" err="1">
                <a:solidFill>
                  <a:schemeClr val="tx1"/>
                </a:solidFill>
                <a:effectLst/>
                <a:latin typeface="+mn-lt"/>
                <a:ea typeface="+mn-ea"/>
                <a:cs typeface="+mn-cs"/>
              </a:rPr>
              <a:t>centered</a:t>
            </a:r>
            <a:r>
              <a:rPr lang="en-NZ" sz="1200" b="0" i="0" kern="1200" dirty="0">
                <a:solidFill>
                  <a:schemeClr val="tx1"/>
                </a:solidFill>
                <a:effectLst/>
                <a:latin typeface="+mn-lt"/>
                <a:ea typeface="+mn-ea"/>
                <a:cs typeface="+mn-cs"/>
              </a:rPr>
              <a:t>) cosmos, it ended with Isaac Newton (1642-1727), who proposed universal laws and Mechanicals. </a:t>
            </a:r>
            <a:r>
              <a:rPr lang="en-NZ" sz="1200" b="1" i="0" kern="1200" dirty="0">
                <a:solidFill>
                  <a:schemeClr val="tx1"/>
                </a:solidFill>
                <a:effectLst/>
                <a:latin typeface="+mn-lt"/>
                <a:ea typeface="+mn-ea"/>
                <a:cs typeface="+mn-cs"/>
              </a:rPr>
              <a:t>These scientists changed the world as people knew it and they did so through experimentation.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Galileo Galilei is often called the father of modern science. But why?</a:t>
            </a:r>
          </a:p>
          <a:p>
            <a:endParaRPr lang="en-NZ" dirty="0"/>
          </a:p>
          <a:p>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2</a:t>
            </a:fld>
            <a:endParaRPr lang="en-NZ"/>
          </a:p>
        </p:txBody>
      </p:sp>
    </p:spTree>
    <p:extLst>
      <p:ext uri="{BB962C8B-B14F-4D97-AF65-F5344CB8AC3E}">
        <p14:creationId xmlns:p14="http://schemas.microsoft.com/office/powerpoint/2010/main" val="286343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0" kern="1200" dirty="0">
                <a:solidFill>
                  <a:schemeClr val="tx1"/>
                </a:solidFill>
                <a:effectLst/>
                <a:latin typeface="+mn-lt"/>
                <a:ea typeface="+mn-ea"/>
                <a:cs typeface="+mn-cs"/>
              </a:rPr>
              <a:t>Galileo worked on many topics. He dedicated 20 years to researching motion. Galileo's approach and his findings together provided the first coherent presentation of the science of motion. Unlike Aristotle he postulated that all object fall with the same speed. Galileo worked out that, out of all the observable motions in nature, free-fall motion is the key to the understanding of all motions of all bodies. </a:t>
            </a:r>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3</a:t>
            </a:fld>
            <a:endParaRPr lang="en-NZ"/>
          </a:p>
        </p:txBody>
      </p:sp>
    </p:spTree>
    <p:extLst>
      <p:ext uri="{BB962C8B-B14F-4D97-AF65-F5344CB8AC3E}">
        <p14:creationId xmlns:p14="http://schemas.microsoft.com/office/powerpoint/2010/main" val="277240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0" kern="1200" dirty="0">
                <a:solidFill>
                  <a:schemeClr val="tx1"/>
                </a:solidFill>
                <a:effectLst/>
                <a:latin typeface="+mn-lt"/>
                <a:ea typeface="+mn-ea"/>
                <a:cs typeface="+mn-cs"/>
              </a:rPr>
              <a:t>Galilei showed immense ingenuity in developing his own research tools. He developed a </a:t>
            </a:r>
          </a:p>
          <a:p>
            <a:r>
              <a:rPr lang="en-NZ" sz="1200" b="0" i="0" kern="1200" dirty="0">
                <a:solidFill>
                  <a:schemeClr val="tx1"/>
                </a:solidFill>
                <a:effectLst/>
                <a:latin typeface="+mn-lt"/>
                <a:ea typeface="+mn-ea"/>
                <a:cs typeface="+mn-cs"/>
              </a:rPr>
              <a:t>The prototype of the modern refractor telescope. Galileo had no diagrams to work from, but used his own system of trial and error to achieve </a:t>
            </a:r>
            <a:r>
              <a:rPr lang="en-NZ" sz="1200" b="0" i="0" kern="1200" dirty="0" err="1">
                <a:solidFill>
                  <a:schemeClr val="tx1"/>
                </a:solidFill>
                <a:effectLst/>
                <a:latin typeface="+mn-lt"/>
                <a:ea typeface="+mn-ea"/>
                <a:cs typeface="+mn-cs"/>
              </a:rPr>
              <a:t>theadequate</a:t>
            </a:r>
            <a:r>
              <a:rPr lang="en-NZ" sz="1200" b="0" i="0" kern="1200" dirty="0">
                <a:solidFill>
                  <a:schemeClr val="tx1"/>
                </a:solidFill>
                <a:effectLst/>
                <a:latin typeface="+mn-lt"/>
                <a:ea typeface="+mn-ea"/>
                <a:cs typeface="+mn-cs"/>
              </a:rPr>
              <a:t> placement of the lenses (</a:t>
            </a:r>
            <a:r>
              <a:rPr lang="en-NZ" sz="1200" b="0" i="0" kern="1200" dirty="0" err="1">
                <a:solidFill>
                  <a:schemeClr val="tx1"/>
                </a:solidFill>
                <a:effectLst/>
                <a:latin typeface="+mn-lt"/>
                <a:ea typeface="+mn-ea"/>
                <a:cs typeface="+mn-cs"/>
              </a:rPr>
              <a:t>Plotner</a:t>
            </a:r>
            <a:r>
              <a:rPr lang="en-NZ" sz="1200" b="0" i="0" kern="1200" dirty="0">
                <a:solidFill>
                  <a:schemeClr val="tx1"/>
                </a:solidFill>
                <a:effectLst/>
                <a:latin typeface="+mn-lt"/>
                <a:ea typeface="+mn-ea"/>
                <a:cs typeface="+mn-cs"/>
              </a:rPr>
              <a:t>, 2016). </a:t>
            </a:r>
            <a:endParaRPr lang="en-NZ" dirty="0"/>
          </a:p>
          <a:p>
            <a:r>
              <a:rPr lang="en-NZ" sz="1200" b="0" i="0" kern="1200" dirty="0">
                <a:solidFill>
                  <a:schemeClr val="tx1"/>
                </a:solidFill>
                <a:effectLst/>
                <a:latin typeface="+mn-lt"/>
                <a:ea typeface="+mn-ea"/>
                <a:cs typeface="+mn-cs"/>
              </a:rPr>
              <a:t>In 1610, Galileo Galilei looked pointed his telescope to the sky. What he saw and described would forever revolutionize the field of astronomy, and with that our understanding of the Universe, and our place in it (</a:t>
            </a:r>
            <a:r>
              <a:rPr lang="en-NZ" sz="1200" b="0" i="0" kern="1200" dirty="0" err="1">
                <a:solidFill>
                  <a:schemeClr val="tx1"/>
                </a:solidFill>
                <a:effectLst/>
                <a:latin typeface="+mn-lt"/>
                <a:ea typeface="+mn-ea"/>
                <a:cs typeface="+mn-cs"/>
              </a:rPr>
              <a:t>Plotner</a:t>
            </a:r>
            <a:r>
              <a:rPr lang="en-NZ" sz="1200" b="0" i="0" kern="1200" dirty="0">
                <a:solidFill>
                  <a:schemeClr val="tx1"/>
                </a:solidFill>
                <a:effectLst/>
                <a:latin typeface="+mn-lt"/>
                <a:ea typeface="+mn-ea"/>
                <a:cs typeface="+mn-cs"/>
              </a:rPr>
              <a:t>, 2016). So, why was Galileo’s research ground breaking?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Images: </a:t>
            </a:r>
            <a:r>
              <a:rPr lang="en-NZ" sz="1200" b="0" i="0" kern="1200" dirty="0">
                <a:solidFill>
                  <a:schemeClr val="tx1"/>
                </a:solidFill>
                <a:effectLst/>
                <a:latin typeface="+mn-lt"/>
                <a:ea typeface="+mn-ea"/>
                <a:cs typeface="+mn-cs"/>
              </a:rPr>
              <a:t>museogalileo.it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http://www.davidreneke.com/wp-content/uploads/2014/08/Galileo.jpg</a:t>
            </a:r>
          </a:p>
          <a:p>
            <a:endParaRPr lang="en-NZ"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62D007E-FC6B-482F-B9E4-A114BA8BEDFF}" type="slidenum">
              <a:rPr lang="en-NZ" smtClean="0"/>
              <a:t>4</a:t>
            </a:fld>
            <a:endParaRPr lang="en-NZ"/>
          </a:p>
        </p:txBody>
      </p:sp>
    </p:spTree>
    <p:extLst>
      <p:ext uri="{BB962C8B-B14F-4D97-AF65-F5344CB8AC3E}">
        <p14:creationId xmlns:p14="http://schemas.microsoft.com/office/powerpoint/2010/main" val="3676493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Galileo did not invent the telescope, but he is still best known for it.  He changed the use of the telescope from what was an instrument of war to an instrument of astronomy. This revolutionised out understanding of the universe,  and challenged the beliefs of the church.</a:t>
            </a:r>
          </a:p>
        </p:txBody>
      </p:sp>
      <p:sp>
        <p:nvSpPr>
          <p:cNvPr id="4" name="Slide Number Placeholder 3"/>
          <p:cNvSpPr>
            <a:spLocks noGrp="1"/>
          </p:cNvSpPr>
          <p:nvPr>
            <p:ph type="sldNum" sz="quarter" idx="10"/>
          </p:nvPr>
        </p:nvSpPr>
        <p:spPr/>
        <p:txBody>
          <a:bodyPr/>
          <a:lstStyle/>
          <a:p>
            <a:fld id="{962D007E-FC6B-482F-B9E4-A114BA8BEDFF}" type="slidenum">
              <a:rPr lang="en-NZ" smtClean="0"/>
              <a:t>5</a:t>
            </a:fld>
            <a:endParaRPr lang="en-NZ"/>
          </a:p>
        </p:txBody>
      </p:sp>
    </p:spTree>
    <p:extLst>
      <p:ext uri="{BB962C8B-B14F-4D97-AF65-F5344CB8AC3E}">
        <p14:creationId xmlns:p14="http://schemas.microsoft.com/office/powerpoint/2010/main" val="3295539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 The Greek philosopher Aristotle, in the 4th Century B.C., established a geocentric universe meaning the earth is in the centre.  The earth was spherical, surrounded by concentric celestial spheres of planets and stars. Aristotle believed the universe to be finite in size, he said that it exists unchanged and static throughout eternity. Aristotle established the four classical elements of fire, air, earth and water, which were acted on by two forces, gravity(the tendency of earth and water to sink) and levity (the tendency of air and fire to rise). He later added a fifth element, aether, to describe the void that fills the universe above the terrestrial sphere (</a:t>
            </a:r>
            <a:r>
              <a:rPr lang="en-NZ" sz="1200" b="0" i="0" kern="1200" dirty="0" err="1">
                <a:solidFill>
                  <a:schemeClr val="tx1"/>
                </a:solidFill>
                <a:effectLst/>
                <a:latin typeface="+mn-lt"/>
                <a:ea typeface="+mn-ea"/>
                <a:cs typeface="+mn-cs"/>
              </a:rPr>
              <a:t>Mastin</a:t>
            </a:r>
            <a:r>
              <a:rPr lang="en-NZ" sz="1200" b="0" i="0" kern="1200" dirty="0">
                <a:solidFill>
                  <a:schemeClr val="tx1"/>
                </a:solidFill>
                <a:effectLst/>
                <a:latin typeface="+mn-lt"/>
                <a:ea typeface="+mn-ea"/>
                <a:cs typeface="+mn-cs"/>
              </a:rPr>
              <a:t>, 2009).</a:t>
            </a:r>
          </a:p>
          <a:p>
            <a:r>
              <a:rPr lang="en-NZ" dirty="0"/>
              <a:t> </a:t>
            </a:r>
          </a:p>
        </p:txBody>
      </p:sp>
      <p:sp>
        <p:nvSpPr>
          <p:cNvPr id="4" name="Slide Number Placeholder 3"/>
          <p:cNvSpPr>
            <a:spLocks noGrp="1"/>
          </p:cNvSpPr>
          <p:nvPr>
            <p:ph type="sldNum" sz="quarter" idx="10"/>
          </p:nvPr>
        </p:nvSpPr>
        <p:spPr/>
        <p:txBody>
          <a:bodyPr/>
          <a:lstStyle/>
          <a:p>
            <a:fld id="{962D007E-FC6B-482F-B9E4-A114BA8BEDFF}" type="slidenum">
              <a:rPr lang="en-NZ" smtClean="0"/>
              <a:t>6</a:t>
            </a:fld>
            <a:endParaRPr lang="en-NZ"/>
          </a:p>
        </p:txBody>
      </p:sp>
    </p:spTree>
    <p:extLst>
      <p:ext uri="{BB962C8B-B14F-4D97-AF65-F5344CB8AC3E}">
        <p14:creationId xmlns:p14="http://schemas.microsoft.com/office/powerpoint/2010/main" val="1176911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It was not Galileo who came up with heliocentrism, the idea had been around since ancient times. In 1543, the Polish astronomer Nicolaus Copernicus had further developed the theory of theory of heliocentrism, demonstrating that the motions of celestial objects can be explained without putting the Earth at rest in the centre of the universe. The Copernican Principle (that the Earth is not in a central, specially favoured position) and its implication that celestial bodies obey physical laws identical to those on Earth, first established cosmology as a science (</a:t>
            </a:r>
            <a:r>
              <a:rPr lang="en-NZ" sz="1200" b="0" i="0" kern="1200" dirty="0" err="1">
                <a:solidFill>
                  <a:schemeClr val="tx1"/>
                </a:solidFill>
                <a:effectLst/>
                <a:latin typeface="+mn-lt"/>
                <a:ea typeface="+mn-ea"/>
                <a:cs typeface="+mn-cs"/>
              </a:rPr>
              <a:t>Mastin</a:t>
            </a:r>
            <a:r>
              <a:rPr lang="en-NZ" sz="1200" b="0" i="0" kern="1200" dirty="0">
                <a:solidFill>
                  <a:schemeClr val="tx1"/>
                </a:solidFill>
                <a:effectLst/>
                <a:latin typeface="+mn-lt"/>
                <a:ea typeface="+mn-ea"/>
                <a:cs typeface="+mn-cs"/>
              </a:rPr>
              <a:t>, 2009).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1605, Johannes Kepler made further refinements by finally abandoning the classical assumption of circular orbits in favour of elliptical orbits which could explain the strange apparent movements of the planets. Galileo's support of Copernicus' heliocentric model in the early 17th Century was denounced by the Inquisition but helped to make the idea more popular (</a:t>
            </a:r>
            <a:r>
              <a:rPr lang="en-NZ" sz="1200" b="0" i="0" kern="1200" dirty="0" err="1">
                <a:solidFill>
                  <a:schemeClr val="tx1"/>
                </a:solidFill>
                <a:effectLst/>
                <a:latin typeface="+mn-lt"/>
                <a:ea typeface="+mn-ea"/>
                <a:cs typeface="+mn-cs"/>
              </a:rPr>
              <a:t>Mastin</a:t>
            </a:r>
            <a:r>
              <a:rPr lang="en-NZ" sz="1200" b="0" i="0" kern="1200" dirty="0">
                <a:solidFill>
                  <a:schemeClr val="tx1"/>
                </a:solidFill>
                <a:effectLst/>
                <a:latin typeface="+mn-lt"/>
                <a:ea typeface="+mn-ea"/>
                <a:cs typeface="+mn-cs"/>
              </a:rPr>
              <a:t>, 2009). </a:t>
            </a:r>
          </a:p>
          <a:p>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7</a:t>
            </a:fld>
            <a:endParaRPr lang="en-NZ"/>
          </a:p>
        </p:txBody>
      </p:sp>
    </p:spTree>
    <p:extLst>
      <p:ext uri="{BB962C8B-B14F-4D97-AF65-F5344CB8AC3E}">
        <p14:creationId xmlns:p14="http://schemas.microsoft.com/office/powerpoint/2010/main" val="4220605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8</a:t>
            </a:fld>
            <a:endParaRPr lang="en-NZ"/>
          </a:p>
        </p:txBody>
      </p:sp>
    </p:spTree>
    <p:extLst>
      <p:ext uri="{BB962C8B-B14F-4D97-AF65-F5344CB8AC3E}">
        <p14:creationId xmlns:p14="http://schemas.microsoft.com/office/powerpoint/2010/main" val="899832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0" kern="1200" dirty="0">
                <a:solidFill>
                  <a:schemeClr val="tx1"/>
                </a:solidFill>
                <a:effectLst/>
                <a:latin typeface="+mn-lt"/>
                <a:ea typeface="+mn-ea"/>
                <a:cs typeface="+mn-cs"/>
              </a:rPr>
              <a:t>In 1610, Galileo published a book called the </a:t>
            </a:r>
            <a:r>
              <a:rPr lang="en-NZ" sz="1200" b="0" i="1" kern="1200" dirty="0">
                <a:solidFill>
                  <a:schemeClr val="tx1"/>
                </a:solidFill>
                <a:effectLst/>
                <a:latin typeface="+mn-lt"/>
                <a:ea typeface="+mn-ea"/>
                <a:cs typeface="+mn-cs"/>
              </a:rPr>
              <a:t>Starry Messenger</a:t>
            </a:r>
            <a:r>
              <a:rPr lang="en-NZ" sz="1200" b="0" i="0" kern="1200" dirty="0">
                <a:solidFill>
                  <a:schemeClr val="tx1"/>
                </a:solidFill>
                <a:effectLst/>
                <a:latin typeface="+mn-lt"/>
                <a:ea typeface="+mn-ea"/>
                <a:cs typeface="+mn-cs"/>
              </a:rPr>
              <a:t>, describing the observations that he had made with the telescope, namely the phases of  Venus </a:t>
            </a:r>
            <a:r>
              <a:rPr lang="en-NZ" sz="1200" b="0" i="0" u="none" strike="noStrike" kern="1200" dirty="0">
                <a:solidFill>
                  <a:schemeClr val="tx1"/>
                </a:solidFill>
                <a:effectLst/>
                <a:latin typeface="+mn-lt"/>
                <a:ea typeface="+mn-ea"/>
                <a:cs typeface="+mn-cs"/>
              </a:rPr>
              <a:t>the moons</a:t>
            </a:r>
            <a:r>
              <a:rPr lang="en-NZ" sz="1200" b="0" i="0" kern="1200" dirty="0">
                <a:solidFill>
                  <a:schemeClr val="tx1"/>
                </a:solidFill>
                <a:effectLst/>
                <a:latin typeface="+mn-lt"/>
                <a:ea typeface="+mn-ea"/>
                <a:cs typeface="+mn-cs"/>
              </a:rPr>
              <a:t> of Jupiter (Wikipedia, 2017) .</a:t>
            </a:r>
          </a:p>
          <a:p>
            <a:endParaRPr lang="en-NZ" sz="1200" b="0" i="0" kern="1200" dirty="0">
              <a:solidFill>
                <a:schemeClr val="tx1"/>
              </a:solidFill>
              <a:effectLst/>
              <a:latin typeface="+mn-lt"/>
              <a:ea typeface="+mn-ea"/>
              <a:cs typeface="+mn-cs"/>
            </a:endParaRPr>
          </a:p>
          <a:p>
            <a:r>
              <a:rPr lang="en-NZ" sz="1200" b="0" i="0" kern="1200" dirty="0">
                <a:solidFill>
                  <a:schemeClr val="tx1"/>
                </a:solidFill>
                <a:effectLst/>
                <a:latin typeface="+mn-lt"/>
                <a:ea typeface="+mn-ea"/>
                <a:cs typeface="+mn-cs"/>
              </a:rPr>
              <a:t> With his observations Galileo promoted the heliocentric universe, the theory of Nicolaus Copernicus (published in 1543). Galileo's discoveries were met with opposition by the Catholic Church. In 1613 Galilei wrote a letter to his student describing the similarities between Bible and Copernican theory. The church made the letter public and announced the Copernican theory illegal. In 1616, the Inquisition declared heliocentrism to be formally heretical (i.e. contrary to the church’s teachings or dogma). </a:t>
            </a:r>
          </a:p>
          <a:p>
            <a:endParaRPr lang="en-NZ" sz="1200" b="0" i="0" kern="1200" dirty="0">
              <a:solidFill>
                <a:schemeClr val="tx1"/>
              </a:solidFill>
              <a:effectLst/>
              <a:latin typeface="+mn-lt"/>
              <a:ea typeface="+mn-ea"/>
              <a:cs typeface="+mn-cs"/>
            </a:endParaRPr>
          </a:p>
          <a:p>
            <a:r>
              <a:rPr lang="en-NZ" sz="1200" b="0" i="0" kern="1200" dirty="0">
                <a:solidFill>
                  <a:schemeClr val="tx1"/>
                </a:solidFill>
                <a:effectLst/>
                <a:latin typeface="+mn-lt"/>
                <a:ea typeface="+mn-ea"/>
                <a:cs typeface="+mn-cs"/>
              </a:rPr>
              <a:t>Galileo was ordered not to teach the Copernican theory about the earth. Galileo stayed silent for 7 years but then published “Dialogue Concerning the Two Chief World Systems”. This book was a discussion between Copernican and Aristotelian theory. As a consequence, the church captured and tortured him Galileo and enforced a punishment where Galilei had to spend his remaining years under house arrest. He was not allowed to write or publish during house arrest. Galilei managed to publish some of his works like “Dialogue” and “Two New Sciences” and died on 8 January 1642. In 1992, 350 years after his death the Pope John Paul II expressed regrets about the Galileo affair. (Anonymous, 2017)</a:t>
            </a:r>
            <a:endParaRPr lang="en-NZ" dirty="0"/>
          </a:p>
        </p:txBody>
      </p:sp>
      <p:sp>
        <p:nvSpPr>
          <p:cNvPr id="4" name="Slide Number Placeholder 3"/>
          <p:cNvSpPr>
            <a:spLocks noGrp="1"/>
          </p:cNvSpPr>
          <p:nvPr>
            <p:ph type="sldNum" sz="quarter" idx="10"/>
          </p:nvPr>
        </p:nvSpPr>
        <p:spPr/>
        <p:txBody>
          <a:bodyPr/>
          <a:lstStyle/>
          <a:p>
            <a:fld id="{962D007E-FC6B-482F-B9E4-A114BA8BEDFF}" type="slidenum">
              <a:rPr lang="en-NZ" smtClean="0"/>
              <a:t>9</a:t>
            </a:fld>
            <a:endParaRPr lang="en-NZ"/>
          </a:p>
        </p:txBody>
      </p:sp>
    </p:spTree>
    <p:extLst>
      <p:ext uri="{BB962C8B-B14F-4D97-AF65-F5344CB8AC3E}">
        <p14:creationId xmlns:p14="http://schemas.microsoft.com/office/powerpoint/2010/main" val="3734663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11/13/17</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https://www.universetoday.com/15763/galileos-telescope/" TargetMode="External"/><Relationship Id="rId4" Type="http://schemas.openxmlformats.org/officeDocument/2006/relationships/hyperlink" Target="http://www.history.com/topics/galileo-galilei" TargetMode="External"/><Relationship Id="rId5" Type="http://schemas.openxmlformats.org/officeDocument/2006/relationships/hyperlink" Target="http://www.physicsoftheuniverse.com/cosmological.html" TargetMode="External"/><Relationship Id="rId6" Type="http://schemas.openxmlformats.org/officeDocument/2006/relationships/hyperlink" Target="https://en.wikipedia.org/wiki/Galileo_affair" TargetMode="External"/><Relationship Id="rId1" Type="http://schemas.openxmlformats.org/officeDocument/2006/relationships/slideLayout" Target="../slideLayouts/slideLayout2.xml"/><Relationship Id="rId2" Type="http://schemas.openxmlformats.org/officeDocument/2006/relationships/hyperlink" Target="https://short-biography.com/galileo-galilei.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9.png"/><Relationship Id="rId1" Type="http://schemas.openxmlformats.org/officeDocument/2006/relationships/video" Target="https://www.youtube.com/embed/K6AHDhmJXKo" TargetMode="Externa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0DC895F7-4E59-40FB-87DD-ACE47F94C143}"/>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825" cy="68562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 xmlns:a16="http://schemas.microsoft.com/office/drawing/2014/main" id="{EC8E00EB-3107-4D49-82AE-6C7C3EDEE860}"/>
              </a:ext>
            </a:extLst>
          </p:cNvPr>
          <p:cNvPicPr>
            <a:picLocks noChangeAspect="1"/>
          </p:cNvPicPr>
          <p:nvPr/>
        </p:nvPicPr>
        <p:blipFill rotWithShape="1">
          <a:blip r:embed="rId3">
            <a:alphaModFix amt="20000"/>
            <a:extLst/>
          </a:blip>
          <a:srcRect/>
          <a:stretch/>
        </p:blipFill>
        <p:spPr>
          <a:xfrm>
            <a:off x="20" y="10"/>
            <a:ext cx="12191980" cy="6857990"/>
          </a:xfrm>
          <a:prstGeom prst="rect">
            <a:avLst/>
          </a:prstGeom>
        </p:spPr>
      </p:pic>
      <p:pic>
        <p:nvPicPr>
          <p:cNvPr id="11" name="Picture 10">
            <a:extLst>
              <a:ext uri="{FF2B5EF4-FFF2-40B4-BE49-F238E27FC236}">
                <a16:creationId xmlns="" xmlns:a16="http://schemas.microsoft.com/office/drawing/2014/main" id="{1A4C720E-710D-44F8-A8D7-2BAA61E1814B}"/>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4">
            <a:alphaModFix amt="5100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a:extLst>
              <a:ext uri="{FF2B5EF4-FFF2-40B4-BE49-F238E27FC236}">
                <a16:creationId xmlns="" xmlns:a16="http://schemas.microsoft.com/office/drawing/2014/main" id="{7E9ABCCC-9DDA-42BF-A17C-A0E72EADF1A9}"/>
              </a:ext>
            </a:extLst>
          </p:cNvPr>
          <p:cNvSpPr>
            <a:spLocks noGrp="1"/>
          </p:cNvSpPr>
          <p:nvPr>
            <p:ph type="ctrTitle"/>
          </p:nvPr>
        </p:nvSpPr>
        <p:spPr>
          <a:xfrm>
            <a:off x="3962399" y="1964267"/>
            <a:ext cx="7197726" cy="2421464"/>
          </a:xfrm>
        </p:spPr>
        <p:txBody>
          <a:bodyPr>
            <a:normAutofit/>
          </a:bodyPr>
          <a:lstStyle/>
          <a:p>
            <a:r>
              <a:rPr lang="en-NZ" dirty="0"/>
              <a:t>Galileo Galilei</a:t>
            </a:r>
          </a:p>
        </p:txBody>
      </p:sp>
      <p:sp>
        <p:nvSpPr>
          <p:cNvPr id="3" name="Subtitle 2">
            <a:extLst>
              <a:ext uri="{FF2B5EF4-FFF2-40B4-BE49-F238E27FC236}">
                <a16:creationId xmlns="" xmlns:a16="http://schemas.microsoft.com/office/drawing/2014/main" id="{BC84AE99-9CDB-4AA2-9786-C4EA1E4A534E}"/>
              </a:ext>
            </a:extLst>
          </p:cNvPr>
          <p:cNvSpPr>
            <a:spLocks noGrp="1"/>
          </p:cNvSpPr>
          <p:nvPr>
            <p:ph type="subTitle" idx="1"/>
          </p:nvPr>
        </p:nvSpPr>
        <p:spPr>
          <a:xfrm>
            <a:off x="3962399" y="4385732"/>
            <a:ext cx="7197726" cy="1405467"/>
          </a:xfrm>
        </p:spPr>
        <p:txBody>
          <a:bodyPr>
            <a:normAutofit/>
          </a:bodyPr>
          <a:lstStyle/>
          <a:p>
            <a:r>
              <a:rPr lang="en-NZ" dirty="0"/>
              <a:t>mathematician, astronomer, physicist, writer, and philosopher</a:t>
            </a:r>
          </a:p>
        </p:txBody>
      </p:sp>
      <p:sp>
        <p:nvSpPr>
          <p:cNvPr id="5" name="Rectangle 4">
            <a:extLst>
              <a:ext uri="{FF2B5EF4-FFF2-40B4-BE49-F238E27FC236}">
                <a16:creationId xmlns="" xmlns:a16="http://schemas.microsoft.com/office/drawing/2014/main" id="{3EEE8EE8-DE77-4C2D-873C-C0B9A93C5826}"/>
              </a:ext>
            </a:extLst>
          </p:cNvPr>
          <p:cNvSpPr/>
          <p:nvPr/>
        </p:nvSpPr>
        <p:spPr>
          <a:xfrm>
            <a:off x="350196" y="5622587"/>
            <a:ext cx="4319081" cy="923330"/>
          </a:xfrm>
          <a:prstGeom prst="rect">
            <a:avLst/>
          </a:prstGeom>
        </p:spPr>
        <p:txBody>
          <a:bodyPr wrap="square">
            <a:spAutoFit/>
          </a:bodyPr>
          <a:lstStyle/>
          <a:p>
            <a:pPr lvl="0" defTabSz="914400">
              <a:defRPr/>
            </a:pPr>
            <a:r>
              <a:rPr lang="en-NZ" dirty="0"/>
              <a:t>Image from: https://www-tc.pbs.org/wgbh/nova/assets/img/full-size/galileo-battle-for-the-heavens-merl.jpg</a:t>
            </a:r>
          </a:p>
        </p:txBody>
      </p:sp>
    </p:spTree>
    <p:extLst>
      <p:ext uri="{BB962C8B-B14F-4D97-AF65-F5344CB8AC3E}">
        <p14:creationId xmlns:p14="http://schemas.microsoft.com/office/powerpoint/2010/main" val="1030018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C6DFFA-389B-4362-A206-F1961DC490EE}"/>
              </a:ext>
            </a:extLst>
          </p:cNvPr>
          <p:cNvSpPr>
            <a:spLocks noGrp="1"/>
          </p:cNvSpPr>
          <p:nvPr>
            <p:ph type="title"/>
          </p:nvPr>
        </p:nvSpPr>
        <p:spPr/>
        <p:txBody>
          <a:bodyPr/>
          <a:lstStyle/>
          <a:p>
            <a:r>
              <a:rPr lang="en-NZ" dirty="0"/>
              <a:t>Take home messages</a:t>
            </a:r>
          </a:p>
        </p:txBody>
      </p:sp>
      <p:sp>
        <p:nvSpPr>
          <p:cNvPr id="3" name="Content Placeholder 2">
            <a:extLst>
              <a:ext uri="{FF2B5EF4-FFF2-40B4-BE49-F238E27FC236}">
                <a16:creationId xmlns="" xmlns:a16="http://schemas.microsoft.com/office/drawing/2014/main" id="{F2B8998D-4D7F-4DC1-BEF5-EA41CA31E8E0}"/>
              </a:ext>
            </a:extLst>
          </p:cNvPr>
          <p:cNvSpPr>
            <a:spLocks noGrp="1"/>
          </p:cNvSpPr>
          <p:nvPr>
            <p:ph idx="1"/>
          </p:nvPr>
        </p:nvSpPr>
        <p:spPr>
          <a:xfrm>
            <a:off x="685801" y="2142067"/>
            <a:ext cx="10131425" cy="4219822"/>
          </a:xfrm>
        </p:spPr>
        <p:txBody>
          <a:bodyPr>
            <a:normAutofit fontScale="77500" lnSpcReduction="20000"/>
          </a:bodyPr>
          <a:lstStyle/>
          <a:p>
            <a:r>
              <a:rPr lang="en-NZ" sz="3200" dirty="0"/>
              <a:t>Geocentric (Aristotle) v  Heliocentric (Copernicus)</a:t>
            </a:r>
          </a:p>
          <a:p>
            <a:r>
              <a:rPr lang="en-NZ" sz="3200" dirty="0"/>
              <a:t>Scientific Revolution</a:t>
            </a:r>
          </a:p>
          <a:p>
            <a:r>
              <a:rPr lang="en-NZ" sz="3200" dirty="0"/>
              <a:t>Galileo contributed to a number of scientific disciplines and philosophy</a:t>
            </a:r>
          </a:p>
          <a:p>
            <a:endParaRPr lang="en-NZ" sz="3200" dirty="0"/>
          </a:p>
          <a:p>
            <a:pPr marL="0" indent="0">
              <a:buNone/>
            </a:pPr>
            <a:r>
              <a:rPr lang="en-NZ" sz="3200" b="1" dirty="0"/>
              <a:t>Follow up:</a:t>
            </a:r>
          </a:p>
          <a:p>
            <a:r>
              <a:rPr lang="en-NZ" sz="3200" dirty="0"/>
              <a:t> How do we view our universe today?</a:t>
            </a:r>
          </a:p>
          <a:p>
            <a:r>
              <a:rPr lang="en-NZ" sz="3200" dirty="0"/>
              <a:t>What did it mean to be a scientist in the days of the scientific revolution?</a:t>
            </a:r>
          </a:p>
          <a:p>
            <a:pPr marL="0" indent="0">
              <a:buNone/>
            </a:pPr>
            <a:r>
              <a:rPr lang="en-NZ" sz="3200" dirty="0"/>
              <a:t> </a:t>
            </a:r>
          </a:p>
        </p:txBody>
      </p:sp>
    </p:spTree>
    <p:extLst>
      <p:ext uri="{BB962C8B-B14F-4D97-AF65-F5344CB8AC3E}">
        <p14:creationId xmlns:p14="http://schemas.microsoft.com/office/powerpoint/2010/main" val="2500727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27E589-0155-4858-8EFD-C6BF935B47B8}"/>
              </a:ext>
            </a:extLst>
          </p:cNvPr>
          <p:cNvSpPr>
            <a:spLocks noGrp="1"/>
          </p:cNvSpPr>
          <p:nvPr>
            <p:ph type="title"/>
          </p:nvPr>
        </p:nvSpPr>
        <p:spPr>
          <a:xfrm>
            <a:off x="544749" y="0"/>
            <a:ext cx="10272477" cy="992221"/>
          </a:xfrm>
        </p:spPr>
        <p:txBody>
          <a:bodyPr/>
          <a:lstStyle/>
          <a:p>
            <a:r>
              <a:rPr lang="en-NZ" b="1" dirty="0">
                <a:effectLst>
                  <a:outerShdw blurRad="38100" dist="38100" dir="2700000" algn="tl">
                    <a:srgbClr val="000000">
                      <a:alpha val="43137"/>
                    </a:srgbClr>
                  </a:outerShdw>
                </a:effectLst>
              </a:rPr>
              <a:t>References</a:t>
            </a:r>
          </a:p>
        </p:txBody>
      </p:sp>
      <p:sp>
        <p:nvSpPr>
          <p:cNvPr id="3" name="Content Placeholder 2">
            <a:extLst>
              <a:ext uri="{FF2B5EF4-FFF2-40B4-BE49-F238E27FC236}">
                <a16:creationId xmlns="" xmlns:a16="http://schemas.microsoft.com/office/drawing/2014/main" id="{53C71993-DD18-44CA-AB79-9306FD91FAA2}"/>
              </a:ext>
            </a:extLst>
          </p:cNvPr>
          <p:cNvSpPr>
            <a:spLocks noGrp="1"/>
          </p:cNvSpPr>
          <p:nvPr>
            <p:ph idx="1"/>
          </p:nvPr>
        </p:nvSpPr>
        <p:spPr>
          <a:xfrm>
            <a:off x="544749" y="836579"/>
            <a:ext cx="11498094" cy="5466944"/>
          </a:xfrm>
        </p:spPr>
        <p:txBody>
          <a:bodyPr>
            <a:normAutofit fontScale="55000" lnSpcReduction="20000"/>
          </a:bodyPr>
          <a:lstStyle/>
          <a:p>
            <a:r>
              <a:rPr lang="en-NZ" sz="3300" dirty="0">
                <a:hlinkClick r:id="rId2"/>
              </a:rPr>
              <a:t>Anonymous (2017) Short Biography. Life story of famous people. Retrieved from https://short-biography.com/galileo-galilei.htm</a:t>
            </a:r>
            <a:endParaRPr lang="en-NZ" sz="3300" dirty="0"/>
          </a:p>
          <a:p>
            <a:r>
              <a:rPr lang="en-NZ" sz="3300" dirty="0">
                <a:hlinkClick r:id="rId3"/>
              </a:rPr>
              <a:t>Hatch, R.A. (2017) The Scientific Revolution. Retrieved from  http://users.clas.ufl.edu/ufhatch/pages/03-Sci-Rev/SCI-REV-Teaching/03sr-definition-concept.htm</a:t>
            </a:r>
          </a:p>
          <a:p>
            <a:r>
              <a:rPr lang="en-NZ" sz="3300" dirty="0">
                <a:hlinkClick r:id="rId3"/>
              </a:rPr>
              <a:t>History tube (2017) Galilei’s telescope. Retrieved from: https://www.youtube.com/watch?v=K6AHDhmJXKo</a:t>
            </a:r>
          </a:p>
          <a:p>
            <a:r>
              <a:rPr lang="en-NZ" sz="3300" dirty="0"/>
              <a:t>History channel (2017) Beyond the big Bang: Galileo Galilei. Retrieved </a:t>
            </a:r>
            <a:r>
              <a:rPr lang="en-NZ" sz="3300" dirty="0" err="1"/>
              <a:t>from:</a:t>
            </a:r>
            <a:r>
              <a:rPr lang="en-NZ" sz="3300" dirty="0" err="1">
                <a:hlinkClick r:id="rId4"/>
              </a:rPr>
              <a:t>http</a:t>
            </a:r>
            <a:r>
              <a:rPr lang="en-NZ" sz="3300" dirty="0">
                <a:hlinkClick r:id="rId4"/>
              </a:rPr>
              <a:t>://www.history.com/topics/galileo-galilei</a:t>
            </a:r>
            <a:endParaRPr lang="en-NZ" sz="3300" dirty="0"/>
          </a:p>
          <a:p>
            <a:r>
              <a:rPr lang="en-NZ" sz="3300" dirty="0" err="1"/>
              <a:t>Mastin</a:t>
            </a:r>
            <a:r>
              <a:rPr lang="en-NZ" sz="3300" dirty="0"/>
              <a:t>, L.  (2009): difficult topics made understandable. Retrieved from </a:t>
            </a:r>
            <a:r>
              <a:rPr lang="en-NZ" sz="3300" dirty="0">
                <a:hlinkClick r:id="rId5"/>
              </a:rPr>
              <a:t>http://www.physicsoftheuniverse.com/cosmological.html</a:t>
            </a:r>
            <a:endParaRPr lang="en-NZ" sz="3300" dirty="0"/>
          </a:p>
          <a:p>
            <a:r>
              <a:rPr lang="en-NZ" sz="3300" dirty="0"/>
              <a:t>NASA (2017) Motion of free falling object  Retrieved from https://www.grc.nasa.gov/WWW/k-12/airplane/mofall.html </a:t>
            </a:r>
          </a:p>
          <a:p>
            <a:r>
              <a:rPr lang="en-NZ" sz="3300" dirty="0" err="1">
                <a:hlinkClick r:id="rId3"/>
              </a:rPr>
              <a:t>Plotner</a:t>
            </a:r>
            <a:r>
              <a:rPr lang="en-NZ" sz="3300" dirty="0">
                <a:hlinkClick r:id="rId3"/>
              </a:rPr>
              <a:t>, T. (2016)  What is Galileo’s telescope? Universe today. Space and Astronomy news. Retrieved from  https://www.universetoday.com/15763/galileos-telescope/</a:t>
            </a:r>
            <a:endParaRPr lang="en-NZ" sz="3300" dirty="0"/>
          </a:p>
          <a:p>
            <a:r>
              <a:rPr lang="en-NZ" sz="3300" dirty="0"/>
              <a:t>SMART program (2017) Retrieved </a:t>
            </a:r>
            <a:r>
              <a:rPr lang="en-NZ" sz="3300" dirty="0" err="1"/>
              <a:t>from:http</a:t>
            </a:r>
            <a:r>
              <a:rPr lang="en-NZ" sz="3300" dirty="0"/>
              <a:t>://mypages.iit.edu/~smart/martcar/lesson2/index.htm</a:t>
            </a:r>
          </a:p>
          <a:p>
            <a:endParaRPr lang="en-NZ" sz="3300" dirty="0"/>
          </a:p>
          <a:p>
            <a:r>
              <a:rPr lang="en-NZ" sz="3300" dirty="0" err="1">
                <a:hlinkClick r:id="rId6"/>
              </a:rPr>
              <a:t>Wikipedea</a:t>
            </a:r>
            <a:r>
              <a:rPr lang="en-NZ" sz="3300" dirty="0">
                <a:hlinkClick r:id="rId6"/>
              </a:rPr>
              <a:t> (2017) Galileo affair. Retrieved from https://en.wikipedia.org/wiki/Galileo_affair</a:t>
            </a:r>
            <a:endParaRPr lang="en-NZ" sz="3300" dirty="0"/>
          </a:p>
          <a:p>
            <a:endParaRPr lang="en-NZ" dirty="0"/>
          </a:p>
        </p:txBody>
      </p:sp>
    </p:spTree>
    <p:extLst>
      <p:ext uri="{BB962C8B-B14F-4D97-AF65-F5344CB8AC3E}">
        <p14:creationId xmlns:p14="http://schemas.microsoft.com/office/powerpoint/2010/main" val="2776478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pic>
        <p:nvPicPr>
          <p:cNvPr id="1029" name="Picture 2" descr="http://www.worldatlas.com/r/w1200-h630-c1200x630/upload/46/4b/4b/newton.jpg">
            <a:extLst>
              <a:ext uri="{FF2B5EF4-FFF2-40B4-BE49-F238E27FC236}">
                <a16:creationId xmlns="" xmlns:a16="http://schemas.microsoft.com/office/drawing/2014/main" id="{6C2E4940-C91A-4B14-815F-EE0B1747E25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091" r="29089"/>
          <a:stretch/>
        </p:blipFill>
        <p:spPr bwMode="auto">
          <a:xfrm>
            <a:off x="20" y="975"/>
            <a:ext cx="7552924"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 xmlns:a16="http://schemas.microsoft.com/office/drawing/2014/main" id="{E219C72A-E8EA-436C-AC98-665F50ED2739}"/>
              </a:ext>
            </a:extLst>
          </p:cNvPr>
          <p:cNvSpPr>
            <a:spLocks noGrp="1"/>
          </p:cNvSpPr>
          <p:nvPr>
            <p:ph type="title"/>
          </p:nvPr>
        </p:nvSpPr>
        <p:spPr>
          <a:xfrm>
            <a:off x="7865806" y="643463"/>
            <a:ext cx="3706762" cy="1608124"/>
          </a:xfrm>
        </p:spPr>
        <p:txBody>
          <a:bodyPr>
            <a:normAutofit/>
          </a:bodyPr>
          <a:lstStyle/>
          <a:p>
            <a:pPr>
              <a:lnSpc>
                <a:spcPct val="90000"/>
              </a:lnSpc>
            </a:pPr>
            <a:r>
              <a:rPr lang="en-NZ" dirty="0"/>
              <a:t>What is  the scientific revolution?</a:t>
            </a:r>
          </a:p>
        </p:txBody>
      </p:sp>
      <p:sp>
        <p:nvSpPr>
          <p:cNvPr id="1031" name="Content Placeholder 1030"/>
          <p:cNvSpPr>
            <a:spLocks noGrp="1"/>
          </p:cNvSpPr>
          <p:nvPr>
            <p:ph idx="1"/>
          </p:nvPr>
        </p:nvSpPr>
        <p:spPr>
          <a:xfrm>
            <a:off x="7865806" y="2251587"/>
            <a:ext cx="3706762" cy="3972232"/>
          </a:xfrm>
        </p:spPr>
        <p:txBody>
          <a:bodyPr>
            <a:normAutofit fontScale="92500" lnSpcReduction="20000"/>
          </a:bodyPr>
          <a:lstStyle/>
          <a:p>
            <a:endParaRPr lang="en-US" dirty="0"/>
          </a:p>
          <a:p>
            <a:endParaRPr lang="en-US" dirty="0"/>
          </a:p>
          <a:p>
            <a:r>
              <a:rPr lang="en-US" dirty="0"/>
              <a:t>1550-1700</a:t>
            </a:r>
          </a:p>
          <a:p>
            <a:endParaRPr lang="en-US" dirty="0"/>
          </a:p>
          <a:p>
            <a:endParaRPr lang="en-US" dirty="0"/>
          </a:p>
          <a:p>
            <a:endParaRPr lang="en-US" dirty="0"/>
          </a:p>
          <a:p>
            <a:endParaRPr lang="en-US" dirty="0"/>
          </a:p>
          <a:p>
            <a:endParaRPr lang="en-US" dirty="0"/>
          </a:p>
          <a:p>
            <a:r>
              <a:rPr lang="en-NZ" dirty="0"/>
              <a:t>Image from: http://www.worldatlas.com/r/w1200-h630-c1200x630/upload/46/4b/4b/newton.jpg</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353570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pic>
        <p:nvPicPr>
          <p:cNvPr id="11" name="Content Placeholder 3" descr="A picture containing tennis, outdoor&#10;&#10;Description generated with high confidence">
            <a:extLst>
              <a:ext uri="{FF2B5EF4-FFF2-40B4-BE49-F238E27FC236}">
                <a16:creationId xmlns="" xmlns:a16="http://schemas.microsoft.com/office/drawing/2014/main" id="{987C139C-3B82-45BA-ACBD-B0529EAD88F6}"/>
              </a:ext>
            </a:extLst>
          </p:cNvPr>
          <p:cNvPicPr>
            <a:picLocks noChangeAspect="1"/>
          </p:cNvPicPr>
          <p:nvPr/>
        </p:nvPicPr>
        <p:blipFill rotWithShape="1">
          <a:blip r:embed="rId4"/>
          <a:srcRect l="22062" r="19063" b="2"/>
          <a:stretch/>
        </p:blipFill>
        <p:spPr>
          <a:xfrm>
            <a:off x="6198830" y="639097"/>
            <a:ext cx="5447070" cy="52504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Title 1">
            <a:extLst>
              <a:ext uri="{FF2B5EF4-FFF2-40B4-BE49-F238E27FC236}">
                <a16:creationId xmlns="" xmlns:a16="http://schemas.microsoft.com/office/drawing/2014/main" id="{6C4DECA1-7ABB-471A-9DB2-42DD91DE68B9}"/>
              </a:ext>
            </a:extLst>
          </p:cNvPr>
          <p:cNvSpPr>
            <a:spLocks noGrp="1"/>
          </p:cNvSpPr>
          <p:nvPr>
            <p:ph type="title"/>
          </p:nvPr>
        </p:nvSpPr>
        <p:spPr>
          <a:xfrm>
            <a:off x="311285" y="0"/>
            <a:ext cx="5594215" cy="2065867"/>
          </a:xfrm>
        </p:spPr>
        <p:txBody>
          <a:bodyPr>
            <a:normAutofit/>
          </a:bodyPr>
          <a:lstStyle/>
          <a:p>
            <a:r>
              <a:rPr lang="en-NZ" b="1" dirty="0"/>
              <a:t>Free falling objects</a:t>
            </a:r>
          </a:p>
        </p:txBody>
      </p:sp>
      <p:sp>
        <p:nvSpPr>
          <p:cNvPr id="12" name="Content Placeholder 8"/>
          <p:cNvSpPr>
            <a:spLocks noGrp="1"/>
          </p:cNvSpPr>
          <p:nvPr>
            <p:ph idx="1"/>
          </p:nvPr>
        </p:nvSpPr>
        <p:spPr>
          <a:xfrm>
            <a:off x="685801" y="2065867"/>
            <a:ext cx="5072974" cy="4548942"/>
          </a:xfrm>
        </p:spPr>
        <p:txBody>
          <a:bodyPr>
            <a:normAutofit fontScale="40000" lnSpcReduction="20000"/>
          </a:bodyPr>
          <a:lstStyle/>
          <a:p>
            <a:r>
              <a:rPr lang="en-US" sz="6200" dirty="0"/>
              <a:t>Galileo found (1588): all objects fall at the same rate in vacuum and</a:t>
            </a:r>
          </a:p>
          <a:p>
            <a:r>
              <a:rPr lang="en-US" sz="6200" dirty="0"/>
              <a:t>Mass and shape do not alter the velocity with which an object falls</a:t>
            </a:r>
          </a:p>
          <a:p>
            <a:r>
              <a:rPr lang="en-US" sz="6200" dirty="0">
                <a:solidFill>
                  <a:srgbClr val="FFFF00"/>
                </a:solidFill>
              </a:rPr>
              <a:t>Try it out: drop a tooth pick and a nail from height. What do you observe?</a:t>
            </a:r>
          </a:p>
          <a:p>
            <a:endParaRPr lang="en-US" sz="3200" dirty="0">
              <a:solidFill>
                <a:srgbClr val="FFFF00"/>
              </a:solidFill>
            </a:endParaRPr>
          </a:p>
          <a:p>
            <a:endParaRPr lang="en-US" sz="3200" dirty="0">
              <a:solidFill>
                <a:srgbClr val="FFFF00"/>
              </a:solidFill>
            </a:endParaRPr>
          </a:p>
          <a:p>
            <a:endParaRPr lang="en-US" sz="2800" dirty="0">
              <a:solidFill>
                <a:srgbClr val="FFFF00"/>
              </a:solidFill>
            </a:endParaRPr>
          </a:p>
          <a:p>
            <a:r>
              <a:rPr lang="en-NZ" sz="2800" dirty="0"/>
              <a:t>Image from: http://study.com/cimages/multimages/16/galileo-falling-bodies-experiment.jpg</a:t>
            </a:r>
          </a:p>
          <a:p>
            <a:endParaRPr lang="en-NZ" sz="3200" dirty="0"/>
          </a:p>
          <a:p>
            <a:endParaRPr lang="en-US" sz="3200" dirty="0">
              <a:solidFill>
                <a:srgbClr val="FFFF00"/>
              </a:solidFill>
            </a:endParaRPr>
          </a:p>
        </p:txBody>
      </p:sp>
    </p:spTree>
    <p:extLst>
      <p:ext uri="{BB962C8B-B14F-4D97-AF65-F5344CB8AC3E}">
        <p14:creationId xmlns:p14="http://schemas.microsoft.com/office/powerpoint/2010/main" val="3333902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Content Placeholder 3">
            <a:extLst>
              <a:ext uri="{FF2B5EF4-FFF2-40B4-BE49-F238E27FC236}">
                <a16:creationId xmlns="" xmlns:a16="http://schemas.microsoft.com/office/drawing/2014/main" id="{AAC4F2A6-4CC2-408F-87A1-D4A77C9E35C9}"/>
              </a:ext>
            </a:extLst>
          </p:cNvPr>
          <p:cNvPicPr>
            <a:picLocks noChangeAspect="1"/>
          </p:cNvPicPr>
          <p:nvPr/>
        </p:nvPicPr>
        <p:blipFill rotWithShape="1">
          <a:blip r:embed="rId3"/>
          <a:srcRect l="1658" r="15657"/>
          <a:stretch/>
        </p:blipFill>
        <p:spPr>
          <a:xfrm>
            <a:off x="20" y="2611819"/>
            <a:ext cx="4635988" cy="424715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9" name="Picture 2" descr="https://www.universetoday.com/wp-content/uploads/2008/07/galileo_telescope-700x432.jpg">
            <a:extLst>
              <a:ext uri="{FF2B5EF4-FFF2-40B4-BE49-F238E27FC236}">
                <a16:creationId xmlns="" xmlns:a16="http://schemas.microsoft.com/office/drawing/2014/main" id="{9D3C1379-BF2C-4D7B-A127-9F1CE3D070F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652" b="3113"/>
          <a:stretch/>
        </p:blipFill>
        <p:spPr bwMode="auto">
          <a:xfrm>
            <a:off x="20" y="1"/>
            <a:ext cx="4635988" cy="261181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cxnSp>
        <p:nvCxnSpPr>
          <p:cNvPr id="1039" name="Straight Connector 75">
            <a:extLst>
              <a:ext uri="{FF2B5EF4-FFF2-40B4-BE49-F238E27FC236}">
                <a16:creationId xmlns="" xmlns:a16="http://schemas.microsoft.com/office/drawing/2014/main" id="{8AE08A6B-5573-476A-A548-7EBC57A80C0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1590" y="2620286"/>
            <a:ext cx="4637598" cy="0"/>
          </a:xfrm>
          <a:prstGeom prst="line">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78" name="Straight Connector 77">
            <a:extLst>
              <a:ext uri="{FF2B5EF4-FFF2-40B4-BE49-F238E27FC236}">
                <a16:creationId xmlns="" xmlns:a16="http://schemas.microsoft.com/office/drawing/2014/main" id="{BB52918C-ADDE-4505-BD4D-640DE575F196}"/>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42096" y="0"/>
            <a:ext cx="680" cy="6858000"/>
          </a:xfrm>
          <a:prstGeom prst="line">
            <a:avLst/>
          </a:prstGeom>
          <a:noFill/>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2" name="Title 1">
            <a:extLst>
              <a:ext uri="{FF2B5EF4-FFF2-40B4-BE49-F238E27FC236}">
                <a16:creationId xmlns="" xmlns:a16="http://schemas.microsoft.com/office/drawing/2014/main" id="{190979A4-1C29-471E-9D95-74918DB8F059}"/>
              </a:ext>
            </a:extLst>
          </p:cNvPr>
          <p:cNvSpPr>
            <a:spLocks noGrp="1"/>
          </p:cNvSpPr>
          <p:nvPr>
            <p:ph type="title"/>
          </p:nvPr>
        </p:nvSpPr>
        <p:spPr>
          <a:xfrm>
            <a:off x="5266892" y="609600"/>
            <a:ext cx="5550334" cy="1456267"/>
          </a:xfrm>
        </p:spPr>
        <p:txBody>
          <a:bodyPr>
            <a:normAutofit/>
          </a:bodyPr>
          <a:lstStyle/>
          <a:p>
            <a:r>
              <a:rPr lang="en-NZ" b="1" dirty="0"/>
              <a:t>Galileo and his telescope</a:t>
            </a:r>
          </a:p>
        </p:txBody>
      </p:sp>
      <p:sp>
        <p:nvSpPr>
          <p:cNvPr id="1034" name="Content Placeholder 1033"/>
          <p:cNvSpPr>
            <a:spLocks noGrp="1"/>
          </p:cNvSpPr>
          <p:nvPr>
            <p:ph idx="1"/>
          </p:nvPr>
        </p:nvSpPr>
        <p:spPr>
          <a:xfrm>
            <a:off x="5266892" y="1604433"/>
            <a:ext cx="5550334" cy="3649133"/>
          </a:xfrm>
        </p:spPr>
        <p:txBody>
          <a:bodyPr>
            <a:normAutofit/>
          </a:bodyPr>
          <a:lstStyle/>
          <a:p>
            <a:r>
              <a:rPr lang="en-NZ" sz="2800" dirty="0"/>
              <a:t>What was so special about Galilei’s telescope?</a:t>
            </a:r>
          </a:p>
          <a:p>
            <a:r>
              <a:rPr lang="en-US" sz="2800" dirty="0"/>
              <a:t>What did Galileo see?</a:t>
            </a:r>
          </a:p>
          <a:p>
            <a:r>
              <a:rPr lang="en-US" sz="2800" dirty="0"/>
              <a:t>How did Galileo's discovery clash with the church?</a:t>
            </a:r>
          </a:p>
          <a:p>
            <a:r>
              <a:rPr lang="en-US" sz="2800" dirty="0"/>
              <a:t>Was Galileo ahead of his time?</a:t>
            </a:r>
          </a:p>
          <a:p>
            <a:endParaRPr lang="en-US" dirty="0"/>
          </a:p>
        </p:txBody>
      </p:sp>
      <p:sp>
        <p:nvSpPr>
          <p:cNvPr id="3" name="TextBox 2">
            <a:extLst>
              <a:ext uri="{FF2B5EF4-FFF2-40B4-BE49-F238E27FC236}">
                <a16:creationId xmlns="" xmlns:a16="http://schemas.microsoft.com/office/drawing/2014/main" id="{3B7C184B-7EFB-4728-8AD3-1C257E6A9434}"/>
              </a:ext>
            </a:extLst>
          </p:cNvPr>
          <p:cNvSpPr txBox="1"/>
          <p:nvPr/>
        </p:nvSpPr>
        <p:spPr>
          <a:xfrm rot="10800000" flipV="1">
            <a:off x="5913104" y="5848013"/>
            <a:ext cx="4564706" cy="923330"/>
          </a:xfrm>
          <a:prstGeom prst="rect">
            <a:avLst/>
          </a:prstGeom>
          <a:noFill/>
        </p:spPr>
        <p:txBody>
          <a:bodyPr wrap="square" rtlCol="0">
            <a:spAutoFit/>
          </a:bodyPr>
          <a:lstStyle/>
          <a:p>
            <a:pPr lvl="0" defTabSz="914400">
              <a:defRPr/>
            </a:pPr>
            <a:r>
              <a:rPr lang="en-US"/>
              <a:t>Images: </a:t>
            </a:r>
            <a:r>
              <a:rPr lang="en-NZ"/>
              <a:t>museogalileo.it</a:t>
            </a:r>
            <a:endParaRPr lang="en-US"/>
          </a:p>
          <a:p>
            <a:pPr lvl="0" defTabSz="914400">
              <a:defRPr/>
            </a:pPr>
            <a:r>
              <a:rPr lang="en-US"/>
              <a:t>http://www.davidreneke.com/wp-content/uploads/2014/08/Galileo.jpg</a:t>
            </a:r>
            <a:endParaRPr lang="en-US" dirty="0"/>
          </a:p>
        </p:txBody>
      </p:sp>
    </p:spTree>
    <p:extLst>
      <p:ext uri="{BB962C8B-B14F-4D97-AF65-F5344CB8AC3E}">
        <p14:creationId xmlns:p14="http://schemas.microsoft.com/office/powerpoint/2010/main" val="3554524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518729-41FC-4311-A27A-6AF776934D4A}"/>
              </a:ext>
            </a:extLst>
          </p:cNvPr>
          <p:cNvSpPr>
            <a:spLocks noGrp="1"/>
          </p:cNvSpPr>
          <p:nvPr>
            <p:ph type="title"/>
          </p:nvPr>
        </p:nvSpPr>
        <p:spPr/>
        <p:txBody>
          <a:bodyPr/>
          <a:lstStyle/>
          <a:p>
            <a:r>
              <a:rPr lang="en-NZ" dirty="0"/>
              <a:t>A SHORT MOVIE  about Galileo’s telescope (please TO activate video link)</a:t>
            </a:r>
          </a:p>
        </p:txBody>
      </p:sp>
      <p:pic>
        <p:nvPicPr>
          <p:cNvPr id="4" name="Online Media 3">
            <a:hlinkClick r:id="" action="ppaction://media"/>
            <a:extLst>
              <a:ext uri="{FF2B5EF4-FFF2-40B4-BE49-F238E27FC236}">
                <a16:creationId xmlns="" xmlns:a16="http://schemas.microsoft.com/office/drawing/2014/main" id="{DFBA5502-1258-4065-89D6-32CA9783BCB9}"/>
              </a:ext>
            </a:extLst>
          </p:cNvPr>
          <p:cNvPicPr>
            <a:picLocks noGrp="1" noRot="1" noChangeAspect="1"/>
          </p:cNvPicPr>
          <p:nvPr>
            <p:ph idx="1"/>
            <a:quickTimeFile r:link="rId1"/>
          </p:nvPr>
        </p:nvPicPr>
        <p:blipFill>
          <a:blip r:embed="rId4"/>
          <a:stretch>
            <a:fillRect/>
          </a:stretch>
        </p:blipFill>
        <p:spPr>
          <a:xfrm>
            <a:off x="2891581" y="2065867"/>
            <a:ext cx="5719864" cy="42898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0019282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988EC5-6090-440C-84E9-706604FA1FFA}"/>
              </a:ext>
            </a:extLst>
          </p:cNvPr>
          <p:cNvSpPr>
            <a:spLocks noGrp="1"/>
          </p:cNvSpPr>
          <p:nvPr>
            <p:ph type="title"/>
          </p:nvPr>
        </p:nvSpPr>
        <p:spPr>
          <a:xfrm>
            <a:off x="685800" y="2074332"/>
            <a:ext cx="3680885" cy="2322569"/>
          </a:xfrm>
        </p:spPr>
        <p:txBody>
          <a:bodyPr>
            <a:normAutofit fontScale="90000"/>
          </a:bodyPr>
          <a:lstStyle/>
          <a:p>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sz="4000" b="1" dirty="0">
                <a:effectLst>
                  <a:outerShdw blurRad="38100" dist="38100" dir="2700000" algn="tl">
                    <a:srgbClr val="000000">
                      <a:alpha val="43137"/>
                    </a:srgbClr>
                  </a:outerShdw>
                </a:effectLst>
              </a:rPr>
              <a:t>THE GEO CENTRIC VIEW </a:t>
            </a:r>
            <a:r>
              <a:rPr lang="en-NZ" dirty="0"/>
              <a:t/>
            </a:r>
            <a:br>
              <a:rPr lang="en-NZ" dirty="0"/>
            </a:br>
            <a:r>
              <a:rPr lang="en-NZ" dirty="0"/>
              <a:t>What was the world view of the universe before Galileo? </a:t>
            </a:r>
            <a:br>
              <a:rPr lang="en-NZ" dirty="0"/>
            </a:br>
            <a:r>
              <a:rPr lang="en-NZ" dirty="0"/>
              <a:t>Why was the  the geocentric model supported to by the church?</a:t>
            </a:r>
            <a:br>
              <a:rPr lang="en-NZ" dirty="0"/>
            </a:br>
            <a:endParaRPr lang="en-NZ" dirty="0"/>
          </a:p>
        </p:txBody>
      </p:sp>
      <p:pic>
        <p:nvPicPr>
          <p:cNvPr id="4" name="Picture 3">
            <a:extLst>
              <a:ext uri="{FF2B5EF4-FFF2-40B4-BE49-F238E27FC236}">
                <a16:creationId xmlns="" xmlns:a16="http://schemas.microsoft.com/office/drawing/2014/main" id="{2EC998C7-9630-4B0B-8885-0465E19CEAF5}"/>
              </a:ext>
            </a:extLst>
          </p:cNvPr>
          <p:cNvPicPr>
            <a:picLocks noChangeAspect="1"/>
          </p:cNvPicPr>
          <p:nvPr/>
        </p:nvPicPr>
        <p:blipFill>
          <a:blip r:embed="rId3"/>
          <a:stretch>
            <a:fillRect/>
          </a:stretch>
        </p:blipFill>
        <p:spPr>
          <a:xfrm>
            <a:off x="4366684" y="815743"/>
            <a:ext cx="7825537" cy="548778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a:extLst>
              <a:ext uri="{FF2B5EF4-FFF2-40B4-BE49-F238E27FC236}">
                <a16:creationId xmlns="" xmlns:a16="http://schemas.microsoft.com/office/drawing/2014/main" id="{7F5FF653-21B3-4E26-B838-33D28B45EE40}"/>
              </a:ext>
            </a:extLst>
          </p:cNvPr>
          <p:cNvSpPr txBox="1"/>
          <p:nvPr/>
        </p:nvSpPr>
        <p:spPr>
          <a:xfrm>
            <a:off x="1011677" y="5655490"/>
            <a:ext cx="6400800" cy="923330"/>
          </a:xfrm>
          <a:prstGeom prst="rect">
            <a:avLst/>
          </a:prstGeom>
          <a:noFill/>
        </p:spPr>
        <p:txBody>
          <a:bodyPr wrap="square" rtlCol="0">
            <a:spAutoFit/>
          </a:bodyPr>
          <a:lstStyle/>
          <a:p>
            <a:r>
              <a:rPr lang="en-NZ"/>
              <a:t>Image from: https://conversationsinthepostmodernworld.files.wordpress.com/2011/07/geocentric.jpg</a:t>
            </a:r>
            <a:endParaRPr lang="en-NZ" dirty="0"/>
          </a:p>
        </p:txBody>
      </p:sp>
    </p:spTree>
    <p:extLst>
      <p:ext uri="{BB962C8B-B14F-4D97-AF65-F5344CB8AC3E}">
        <p14:creationId xmlns:p14="http://schemas.microsoft.com/office/powerpoint/2010/main" val="1131213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8A5175FC-0BFE-454D-8198-557A1B38EAB1}"/>
              </a:ext>
            </a:extLst>
          </p:cNvPr>
          <p:cNvSpPr>
            <a:spLocks noGrp="1"/>
          </p:cNvSpPr>
          <p:nvPr>
            <p:ph type="title"/>
          </p:nvPr>
        </p:nvSpPr>
        <p:spPr>
          <a:xfrm>
            <a:off x="606954" y="428017"/>
            <a:ext cx="3759731" cy="544749"/>
          </a:xfrm>
        </p:spPr>
        <p:txBody>
          <a:bodyPr>
            <a:normAutofit fontScale="90000"/>
          </a:bodyPr>
          <a:lstStyle/>
          <a:p>
            <a:r>
              <a:rPr lang="en-NZ" dirty="0"/>
              <a:t/>
            </a:r>
            <a:br>
              <a:rPr lang="en-NZ" dirty="0"/>
            </a:br>
            <a:r>
              <a:rPr lang="en-NZ" dirty="0"/>
              <a:t/>
            </a:r>
            <a:br>
              <a:rPr lang="en-NZ" dirty="0"/>
            </a:br>
            <a:r>
              <a:rPr lang="en-NZ" dirty="0"/>
              <a:t/>
            </a:r>
            <a:br>
              <a:rPr lang="en-NZ" dirty="0"/>
            </a:br>
            <a:r>
              <a:rPr lang="en-NZ" dirty="0"/>
              <a:t/>
            </a:r>
            <a:br>
              <a:rPr lang="en-NZ" dirty="0"/>
            </a:br>
            <a:r>
              <a:rPr lang="en-NZ" dirty="0"/>
              <a:t/>
            </a:r>
            <a:br>
              <a:rPr lang="en-NZ" dirty="0"/>
            </a:br>
            <a:r>
              <a:rPr lang="en-NZ" dirty="0"/>
              <a:t>THE HELIOCENTRIC VIEW</a:t>
            </a:r>
          </a:p>
        </p:txBody>
      </p:sp>
      <p:sp>
        <p:nvSpPr>
          <p:cNvPr id="6" name="Text Placeholder 5">
            <a:extLst>
              <a:ext uri="{FF2B5EF4-FFF2-40B4-BE49-F238E27FC236}">
                <a16:creationId xmlns="" xmlns:a16="http://schemas.microsoft.com/office/drawing/2014/main" id="{95128A97-F3A6-434F-A15A-8CAE441857BB}"/>
              </a:ext>
            </a:extLst>
          </p:cNvPr>
          <p:cNvSpPr>
            <a:spLocks noGrp="1"/>
          </p:cNvSpPr>
          <p:nvPr>
            <p:ph type="body" sz="half" idx="2"/>
          </p:nvPr>
        </p:nvSpPr>
        <p:spPr>
          <a:xfrm>
            <a:off x="492863" y="5097294"/>
            <a:ext cx="5288008" cy="1342417"/>
          </a:xfrm>
        </p:spPr>
        <p:txBody>
          <a:bodyPr>
            <a:noAutofit/>
          </a:bodyPr>
          <a:lstStyle/>
          <a:p>
            <a:r>
              <a:rPr lang="en-NZ" dirty="0"/>
              <a:t>Imagehttps://projectheliocentric.files.wordpress.com/2010/03/heliocentric-2.jpg</a:t>
            </a:r>
          </a:p>
          <a:p>
            <a:r>
              <a:rPr lang="en-NZ" dirty="0"/>
              <a:t> </a:t>
            </a:r>
            <a:r>
              <a:rPr lang="en-NZ" dirty="0" err="1"/>
              <a:t>from:http</a:t>
            </a:r>
            <a:r>
              <a:rPr lang="en-NZ" dirty="0"/>
              <a:t>://www.physicsoftheuniverse.com/photo.html?images/cosmologies_copernican.jpg&amp;Heliocentric%20universe%20of%20Copernicus</a:t>
            </a:r>
          </a:p>
        </p:txBody>
      </p:sp>
      <p:pic>
        <p:nvPicPr>
          <p:cNvPr id="2050" name="Picture 2" descr="https://projectheliocentric.files.wordpress.com/2010/03/heliocentric-2.jpg">
            <a:extLst>
              <a:ext uri="{FF2B5EF4-FFF2-40B4-BE49-F238E27FC236}">
                <a16:creationId xmlns="" xmlns:a16="http://schemas.microsoft.com/office/drawing/2014/main" id="{B09B58DC-716D-486F-BBB3-3F174990B7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863" y="972766"/>
            <a:ext cx="5288008" cy="393231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pic>
        <p:nvPicPr>
          <p:cNvPr id="8" name="Content Placeholder 7">
            <a:extLst>
              <a:ext uri="{FF2B5EF4-FFF2-40B4-BE49-F238E27FC236}">
                <a16:creationId xmlns="" xmlns:a16="http://schemas.microsoft.com/office/drawing/2014/main" id="{F3F2B5EF-199C-4A39-8F8C-2B59B33A6F3B}"/>
              </a:ext>
            </a:extLst>
          </p:cNvPr>
          <p:cNvPicPr>
            <a:picLocks noGrp="1" noChangeAspect="1"/>
          </p:cNvPicPr>
          <p:nvPr>
            <p:ph idx="1"/>
          </p:nvPr>
        </p:nvPicPr>
        <p:blipFill>
          <a:blip r:embed="rId4"/>
          <a:stretch>
            <a:fillRect/>
          </a:stretch>
        </p:blipFill>
        <p:spPr>
          <a:xfrm>
            <a:off x="7102440" y="687331"/>
            <a:ext cx="4762500" cy="4762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9315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11B1E035-E776-44DC-AB0A-38CFADF20990}"/>
              </a:ext>
            </a:extLst>
          </p:cNvPr>
          <p:cNvPicPr>
            <a:picLocks noChangeAspect="1"/>
          </p:cNvPicPr>
          <p:nvPr/>
        </p:nvPicPr>
        <p:blipFill rotWithShape="1">
          <a:blip r:embed="rId4"/>
          <a:srcRect l="14179" r="17263" b="-1"/>
          <a:stretch/>
        </p:blipFill>
        <p:spPr>
          <a:xfrm>
            <a:off x="136186" y="124613"/>
            <a:ext cx="7416757" cy="6734361"/>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3" name="Content Placeholder 2">
            <a:extLst>
              <a:ext uri="{FF2B5EF4-FFF2-40B4-BE49-F238E27FC236}">
                <a16:creationId xmlns="" xmlns:a16="http://schemas.microsoft.com/office/drawing/2014/main" id="{DA3F6A5A-26BF-4BD9-9615-93F39E0B945F}"/>
              </a:ext>
            </a:extLst>
          </p:cNvPr>
          <p:cNvSpPr>
            <a:spLocks noGrp="1"/>
          </p:cNvSpPr>
          <p:nvPr>
            <p:ph idx="1"/>
          </p:nvPr>
        </p:nvSpPr>
        <p:spPr>
          <a:xfrm>
            <a:off x="8015591" y="739302"/>
            <a:ext cx="3832698" cy="6459165"/>
          </a:xfrm>
        </p:spPr>
        <p:txBody>
          <a:bodyPr>
            <a:normAutofit fontScale="92500" lnSpcReduction="10000"/>
          </a:bodyPr>
          <a:lstStyle/>
          <a:p>
            <a:pPr>
              <a:lnSpc>
                <a:spcPct val="90000"/>
              </a:lnSpc>
            </a:pPr>
            <a:r>
              <a:rPr lang="en-NZ" sz="2600" b="1" dirty="0"/>
              <a:t>THINKING QUESTIONS</a:t>
            </a:r>
          </a:p>
          <a:p>
            <a:pPr>
              <a:lnSpc>
                <a:spcPct val="90000"/>
              </a:lnSpc>
            </a:pPr>
            <a:r>
              <a:rPr lang="en-NZ" sz="2600" b="1" dirty="0"/>
              <a:t/>
            </a:r>
            <a:br>
              <a:rPr lang="en-NZ" sz="2600" b="1" dirty="0"/>
            </a:br>
            <a:r>
              <a:rPr lang="en-NZ" sz="2600" b="1" dirty="0"/>
              <a:t>What are the implications of a heliocentric view?</a:t>
            </a:r>
          </a:p>
          <a:p>
            <a:pPr>
              <a:lnSpc>
                <a:spcPct val="90000"/>
              </a:lnSpc>
            </a:pPr>
            <a:r>
              <a:rPr lang="en-NZ" sz="2600" b="1" dirty="0"/>
              <a:t>What changed the status of astronomy from a branch of metaphysics to a branch of science?</a:t>
            </a:r>
          </a:p>
          <a:p>
            <a:r>
              <a:rPr lang="en-NZ" sz="2600" b="1" dirty="0"/>
              <a:t>Why did it take so many people to refine the heliocentric view?</a:t>
            </a:r>
            <a:r>
              <a:rPr lang="en-US" sz="2600" b="1" dirty="0"/>
              <a:t> </a:t>
            </a:r>
          </a:p>
          <a:p>
            <a:r>
              <a:rPr lang="en-US" sz="2600" b="1" dirty="0"/>
              <a:t>Why was the inquisition concerned with </a:t>
            </a:r>
          </a:p>
          <a:p>
            <a:r>
              <a:rPr lang="en-US" sz="2600" b="1" dirty="0"/>
              <a:t>Astronomy?</a:t>
            </a:r>
          </a:p>
          <a:p>
            <a:pPr>
              <a:lnSpc>
                <a:spcPct val="90000"/>
              </a:lnSpc>
            </a:pPr>
            <a:endParaRPr lang="en-NZ" sz="1600" dirty="0"/>
          </a:p>
          <a:p>
            <a:pPr>
              <a:lnSpc>
                <a:spcPct val="90000"/>
              </a:lnSpc>
            </a:pPr>
            <a:r>
              <a:rPr lang="en-NZ" sz="1600" dirty="0"/>
              <a:t>Image: https://hendrianusthe.files.wordpress.com/2012/06/heliogeotheor.jpg</a:t>
            </a:r>
          </a:p>
          <a:p>
            <a:pPr>
              <a:lnSpc>
                <a:spcPct val="90000"/>
              </a:lnSpc>
            </a:pPr>
            <a:endParaRPr lang="en-NZ" sz="2400" dirty="0"/>
          </a:p>
          <a:p>
            <a:pPr>
              <a:lnSpc>
                <a:spcPct val="90000"/>
              </a:lnSpc>
            </a:pPr>
            <a:endParaRPr lang="en-NZ" dirty="0"/>
          </a:p>
        </p:txBody>
      </p:sp>
    </p:spTree>
    <p:extLst>
      <p:ext uri="{BB962C8B-B14F-4D97-AF65-F5344CB8AC3E}">
        <p14:creationId xmlns:p14="http://schemas.microsoft.com/office/powerpoint/2010/main" val="261946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3">
            <a:extLst>
              <a:ext uri="{FF2B5EF4-FFF2-40B4-BE49-F238E27FC236}">
                <a16:creationId xmlns="" xmlns:a16="http://schemas.microsoft.com/office/drawing/2014/main" id="{94F37EFD-4E7F-4925-AC03-6460A1076711}"/>
              </a:ext>
            </a:extLst>
          </p:cNvPr>
          <p:cNvPicPr>
            <a:picLocks noChangeAspect="1"/>
          </p:cNvPicPr>
          <p:nvPr/>
        </p:nvPicPr>
        <p:blipFill>
          <a:blip r:embed="rId3"/>
          <a:stretch>
            <a:fillRect/>
          </a:stretch>
        </p:blipFill>
        <p:spPr>
          <a:xfrm>
            <a:off x="4013135" y="914400"/>
            <a:ext cx="8178866" cy="521402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itle 2">
            <a:extLst>
              <a:ext uri="{FF2B5EF4-FFF2-40B4-BE49-F238E27FC236}">
                <a16:creationId xmlns="" xmlns:a16="http://schemas.microsoft.com/office/drawing/2014/main" id="{7781B43F-F5A4-4B12-854B-5A6DA05B29AA}"/>
              </a:ext>
            </a:extLst>
          </p:cNvPr>
          <p:cNvSpPr>
            <a:spLocks noGrp="1"/>
          </p:cNvSpPr>
          <p:nvPr>
            <p:ph type="title"/>
          </p:nvPr>
        </p:nvSpPr>
        <p:spPr>
          <a:xfrm>
            <a:off x="1" y="-1762432"/>
            <a:ext cx="6884500" cy="2971799"/>
          </a:xfrm>
        </p:spPr>
        <p:txBody>
          <a:bodyPr/>
          <a:lstStyle/>
          <a:p>
            <a:r>
              <a:rPr lang="en-NZ" b="1" dirty="0"/>
              <a:t>The Galileo Affair</a:t>
            </a:r>
          </a:p>
        </p:txBody>
      </p:sp>
      <p:sp>
        <p:nvSpPr>
          <p:cNvPr id="2" name="Picture Placeholder 1">
            <a:extLst>
              <a:ext uri="{FF2B5EF4-FFF2-40B4-BE49-F238E27FC236}">
                <a16:creationId xmlns="" xmlns:a16="http://schemas.microsoft.com/office/drawing/2014/main" id="{19927EDF-5FD5-4720-B821-156545395F30}"/>
              </a:ext>
            </a:extLst>
          </p:cNvPr>
          <p:cNvSpPr>
            <a:spLocks noGrp="1"/>
          </p:cNvSpPr>
          <p:nvPr>
            <p:ph type="pic" idx="1"/>
          </p:nvPr>
        </p:nvSpPr>
        <p:spPr/>
      </p:sp>
      <p:sp>
        <p:nvSpPr>
          <p:cNvPr id="12" name="Content Placeholder 8"/>
          <p:cNvSpPr>
            <a:spLocks noGrp="1"/>
          </p:cNvSpPr>
          <p:nvPr>
            <p:ph type="body" sz="half" idx="2"/>
          </p:nvPr>
        </p:nvSpPr>
        <p:spPr>
          <a:xfrm>
            <a:off x="0" y="1209367"/>
            <a:ext cx="4013135" cy="5347075"/>
          </a:xfrm>
        </p:spPr>
        <p:txBody>
          <a:bodyPr>
            <a:normAutofit fontScale="32500" lnSpcReduction="20000"/>
          </a:bodyPr>
          <a:lstStyle/>
          <a:p>
            <a:endParaRPr lang="en-US" sz="6200" dirty="0"/>
          </a:p>
          <a:p>
            <a:r>
              <a:rPr lang="en-NZ" sz="6200" dirty="0"/>
              <a:t>On February 24 1616 the Inquisition delivered their unanimous report: the proposition that the Sun is stationary at the centre of the universe is "foolish and absurd in philosophy, and formally heretical since it explicitly contradicts in many places the sense of Holy Scripture"; the proposition that the Earth's moves and is not at the centre of the universe "receives the same judgement in philosophy; and ... in regard to theological truth it is at least erroneous in faith."</a:t>
            </a:r>
            <a:r>
              <a:rPr lang="en-NZ" sz="6200" baseline="30000" dirty="0"/>
              <a:t>[</a:t>
            </a:r>
            <a:r>
              <a:rPr lang="en-NZ" sz="6200" dirty="0"/>
              <a:t>(Wikipedia, 2017)</a:t>
            </a:r>
            <a:endParaRPr lang="en-US" sz="6200" dirty="0"/>
          </a:p>
          <a:p>
            <a:r>
              <a:rPr lang="en-US" sz="5500" b="1" dirty="0"/>
              <a:t>Image: </a:t>
            </a:r>
            <a:r>
              <a:rPr lang="en-US" sz="4200" b="1" dirty="0"/>
              <a:t>https://upload.wikimedia.org/wikipedia/commons/b/bd/Galileo_before_the_Holy_Office.jpg</a:t>
            </a:r>
          </a:p>
        </p:txBody>
      </p:sp>
    </p:spTree>
    <p:extLst>
      <p:ext uri="{BB962C8B-B14F-4D97-AF65-F5344CB8AC3E}">
        <p14:creationId xmlns:p14="http://schemas.microsoft.com/office/powerpoint/2010/main" val="18353896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234</TotalTime>
  <Words>1151</Words>
  <Application>Microsoft Macintosh PowerPoint</Application>
  <PresentationFormat>Custom</PresentationFormat>
  <Paragraphs>105</Paragraphs>
  <Slides>11</Slides>
  <Notes>10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Celestial</vt:lpstr>
      <vt:lpstr>Galileo Galilei</vt:lpstr>
      <vt:lpstr>What is  the scientific revolution?</vt:lpstr>
      <vt:lpstr>Free falling objects</vt:lpstr>
      <vt:lpstr>Galileo and his telescope</vt:lpstr>
      <vt:lpstr>A SHORT MOVIE  about Galileo’s telescope (please TO activate video link)</vt:lpstr>
      <vt:lpstr>              THE GEO CENTRIC VIEW  What was the world view of the universe before Galileo?  Why was the  the geocentric model supported to by the church? </vt:lpstr>
      <vt:lpstr>     THE HELIOCENTRIC VIEW</vt:lpstr>
      <vt:lpstr>PowerPoint Presentation</vt:lpstr>
      <vt:lpstr>The Galileo Affair</vt:lpstr>
      <vt:lpstr>Take home messages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dc:creator>
  <cp:lastModifiedBy>Simon Taylor</cp:lastModifiedBy>
  <cp:revision>30</cp:revision>
  <dcterms:created xsi:type="dcterms:W3CDTF">2017-10-20T00:44:34Z</dcterms:created>
  <dcterms:modified xsi:type="dcterms:W3CDTF">2017-11-12T21:26:07Z</dcterms:modified>
</cp:coreProperties>
</file>